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716" r:id="rId3"/>
    <p:sldId id="717" r:id="rId4"/>
    <p:sldId id="287" r:id="rId5"/>
    <p:sldId id="292" r:id="rId6"/>
    <p:sldId id="715" r:id="rId7"/>
    <p:sldId id="289" r:id="rId8"/>
    <p:sldId id="713" r:id="rId9"/>
    <p:sldId id="258" r:id="rId10"/>
    <p:sldId id="710" r:id="rId11"/>
    <p:sldId id="259" r:id="rId12"/>
    <p:sldId id="724" r:id="rId13"/>
    <p:sldId id="714" r:id="rId14"/>
    <p:sldId id="725" r:id="rId15"/>
    <p:sldId id="706" r:id="rId16"/>
    <p:sldId id="257" r:id="rId17"/>
    <p:sldId id="264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Беляев" initials="А" lastIdx="1" clrIdx="0">
    <p:extLst>
      <p:ext uri="{19B8F6BF-5375-455C-9EA6-DF929625EA0E}">
        <p15:presenceInfo xmlns:p15="http://schemas.microsoft.com/office/powerpoint/2012/main" xmlns="" userId="Александр Беля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BFA7"/>
    <a:srgbClr val="C59368"/>
    <a:srgbClr val="F2C6B8"/>
    <a:srgbClr val="552110"/>
    <a:srgbClr val="ED53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9290" autoAdjust="0"/>
  </p:normalViewPr>
  <p:slideViewPr>
    <p:cSldViewPr snapToGrid="0">
      <p:cViewPr varScale="1">
        <p:scale>
          <a:sx n="81" d="100"/>
          <a:sy n="81" d="100"/>
        </p:scale>
        <p:origin x="-7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21C9D-18E0-45ED-AD16-F79EDD6BD76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94F8-10AE-4250-AF8B-DC211ACC4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25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слайд. Название проекта </a:t>
            </a:r>
          </a:p>
          <a:p>
            <a:r>
              <a:rPr lang="ru-RU" dirty="0"/>
              <a:t>1) Из названия должно быть понятно для стороннего человека, о чем проект?  </a:t>
            </a:r>
          </a:p>
          <a:p>
            <a:r>
              <a:rPr lang="ru-RU" dirty="0"/>
              <a:t>    </a:t>
            </a:r>
          </a:p>
          <a:p>
            <a:r>
              <a:rPr lang="ru-RU" dirty="0"/>
              <a:t>2) Укажите к какой категории  относится  проект/бизнес, что позволяет его считать социальным.</a:t>
            </a:r>
          </a:p>
          <a:p>
            <a:endParaRPr lang="ru-RU" dirty="0"/>
          </a:p>
          <a:p>
            <a:r>
              <a:rPr lang="ru-RU" dirty="0"/>
              <a:t>Юр. лицо, ФИО автора проекта и его статус</a:t>
            </a:r>
          </a:p>
          <a:p>
            <a:endParaRPr lang="ru-RU" dirty="0"/>
          </a:p>
          <a:p>
            <a:r>
              <a:rPr lang="ru-RU" dirty="0"/>
              <a:t>Важно! Будьте лаконичны и конкретными во всем и вас услышат.</a:t>
            </a:r>
          </a:p>
          <a:p>
            <a:r>
              <a:rPr lang="ru-RU" dirty="0"/>
              <a:t>Помните информация которую вы помещает на слайд это выводы вашего анализа, а не сам анализ.</a:t>
            </a:r>
          </a:p>
          <a:p>
            <a:r>
              <a:rPr lang="ru-RU" dirty="0"/>
              <a:t>Не пишите длинных текстов  - их никто никогда не читает в презентациях. </a:t>
            </a:r>
            <a:br>
              <a:rPr lang="ru-RU" dirty="0"/>
            </a:br>
            <a:r>
              <a:rPr lang="ru-RU" dirty="0"/>
              <a:t>Для ясного донесения информации вы можете  используйте инфографику, иллюстрации, тезисные формулировки.</a:t>
            </a:r>
          </a:p>
          <a:p>
            <a:r>
              <a:rPr lang="ru-RU" dirty="0"/>
              <a:t>Информация на слайде должна быть максимально сжата и понятна зрителю</a:t>
            </a:r>
          </a:p>
          <a:p>
            <a:r>
              <a:rPr lang="ru-RU" dirty="0"/>
              <a:t>У вас есть всего 5 минут на рассказ – и презентация должна отражать самое важное и главное что вы хотите донести до человека принимающего решение.</a:t>
            </a:r>
          </a:p>
          <a:p>
            <a:r>
              <a:rPr lang="ru-RU" dirty="0"/>
              <a:t>Человек который вас слушает  хочет только конкретики, фактов, емких формулировок, уверенных выводов, ярких образов.</a:t>
            </a:r>
          </a:p>
          <a:p>
            <a:r>
              <a:rPr lang="ru-RU" dirty="0"/>
              <a:t>Нет ничего более отталкивающего для человека в рассказчике чем сложный долгий рассказ не имеющий под собой конкретики.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55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9 слайд.  Основные каналы маркетинговых коммуникаций</a:t>
            </a:r>
          </a:p>
          <a:p>
            <a:endParaRPr lang="ru-RU" dirty="0"/>
          </a:p>
          <a:p>
            <a:r>
              <a:rPr lang="ru-RU" dirty="0"/>
              <a:t>О чем рассказывать на фоне слайда:</a:t>
            </a:r>
          </a:p>
          <a:p>
            <a:endParaRPr lang="ru-RU" dirty="0"/>
          </a:p>
          <a:p>
            <a:r>
              <a:rPr lang="ru-RU" dirty="0"/>
              <a:t>Основная информация из бизнес-модели </a:t>
            </a:r>
            <a:r>
              <a:rPr lang="ru-RU" dirty="0" err="1"/>
              <a:t>Остервальдера</a:t>
            </a:r>
            <a:r>
              <a:rPr lang="ru-RU" dirty="0"/>
              <a:t> по вашему проекту/бизнесу </a:t>
            </a:r>
          </a:p>
          <a:p>
            <a:r>
              <a:rPr lang="ru-RU" dirty="0"/>
              <a:t>Опишите, изобразите  как именно  и какими способами будете взаимодействовать с ЦА, сделайте схему, если потребуется.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20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15 слайд. Контакты</a:t>
            </a:r>
          </a:p>
          <a:p>
            <a:endParaRPr lang="ru-RU" dirty="0"/>
          </a:p>
          <a:p>
            <a:r>
              <a:rPr lang="ru-RU" dirty="0"/>
              <a:t>ПРИГЛАШАЮ ВАС К СОТРУДНИЧЕСТВУ!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84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13  слайд.  Перспективный план развития.</a:t>
            </a:r>
          </a:p>
          <a:p>
            <a:endParaRPr lang="ru-RU" dirty="0"/>
          </a:p>
          <a:p>
            <a:r>
              <a:rPr lang="ru-RU" dirty="0"/>
              <a:t>5-7 ключевых активностей до конца года и эффект от этих действий (в деньгах) и ИСВ (индикаторах социального воздействия).</a:t>
            </a:r>
          </a:p>
          <a:p>
            <a:r>
              <a:rPr lang="ru-RU" dirty="0"/>
              <a:t>Активности, запланированные на ближайшие три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BB0F-594E-4A67-961D-6FC456917B5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96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14  слайд.  Команда проекта (если есть)</a:t>
            </a:r>
            <a:br>
              <a:rPr lang="ru-RU" dirty="0"/>
            </a:br>
            <a:r>
              <a:rPr lang="ru-RU" dirty="0"/>
              <a:t>Только те кто уже реально есть</a:t>
            </a:r>
            <a:br>
              <a:rPr lang="ru-RU" dirty="0"/>
            </a:br>
            <a:r>
              <a:rPr lang="ru-RU" dirty="0"/>
              <a:t>Не нужно сюда писать кого планируете.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11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algn="l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2 слайд.  Описание социальной проблемы:</a:t>
            </a:r>
          </a:p>
          <a:p>
            <a:pPr marL="76200" algn="l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Кратко  сформулируйте  проблему, решение которой лежит в основе проекта/бизнеса. </a:t>
            </a:r>
            <a:b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</a:br>
            <a: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Приведите официальные статистические данные и аргументы подтверждающие наличие проблемы, ее динамику. </a:t>
            </a:r>
            <a:b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</a:br>
            <a:r>
              <a:rPr lang="ru-RU" sz="120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Верификация и валидация ваших гипотез(ы).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28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 слайд. Суть проекта/бизнеса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Краткое описание сути проекта, если сформулирована, то можно указать миссию проекта.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Целевая аудитория - кто наш главный благополучатель/клиент и для кого делаете проект/бизнес.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- когда запускаете проект и как долго реализуете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чем рассказывать на фоне слайда: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проекта (как решение этой проблемы)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Суть: Мы делаем проект/бизнес (название), помогающий пользователям (описание аудитории) решать проблемы (формулировка проблемы) при помощи (продукт… товар… технология… секретный соус…). Если есть сформулированная миссия – напишите.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14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 слайд. Индикаторы социального воздействия</a:t>
            </a:r>
          </a:p>
          <a:p>
            <a:pPr marL="228600" indent="-228600"/>
            <a:endParaRPr lang="ru-RU" sz="18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Индикаторы социального воздействия, которыми будет замеряться результат, оказанный  проектом/бизнесом  на решение/смягчение социальной проблемы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 чем рассказывать на фоне слайда:</a:t>
            </a: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Расскажите   как вы с помощью индикаторов  социального воздействия будете измерять те положительные изменения, которые будут происходить у целевых групп от вашего проекта/бизнеса.</a:t>
            </a:r>
            <a:b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Качественные и  количественные показатели (цифровые) демонстрирующие непосредственные результаты  и/или накопленный во времени положительный социальный эффект от деятельности  вашего социального предприятия,  лучше по годам показать цифры с тенденцией к увеличению/уменьшению – в зависимости от того,  что показывает положительную динамику решения проблемы в вашем случае – это либо здесь,  либо на слайде «Перспективный план развития».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61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слайд. Целевая аудитория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Заинтересованные стороны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партнеры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клиенты/покупатели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клиенты/пользователи товара/услуги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чем рассказывать на фоне слайда: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информация из бизнес-модели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Остервальдера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вашему проекту/бизнесу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Пошагово опишите как именно работает ваш продукт/услуга, сделайте схему, если потребуется.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Подумайте как в сокращенном виде продемонстрировать элементы проработанной вами бизнес-модели по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Остервальдеру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(бизнес-модель на одном слайде разместить после крайнего  слайда «Контакты»)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58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 слайд. Социальный эффект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Социальный эффект  определяются как общий положительный результат, который получает общество (человек) как в процессе реализации того или иного проекта/программы, так и при последующем использовании достигнутых результатов, созданных «продуктов». </a:t>
            </a: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Социальное воздействие -это накопленный во времени положительный социальный эффект от деятельности социального предприятия. </a:t>
            </a:r>
            <a:b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Когда количество социальных результатов переходит в качественное изменение жизни общества (на локальном или общенациональном уровне).</a:t>
            </a: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Социальный эффект оценивается на основании определенных изменений: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образа жизни людей – как они живут, работают, взаимодействуют друг с другом в повседневной жизни;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культуры – общих убеждений, привычек, ценностей, языка и диалекта;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общности – связи, стабильности, характера работы и возможностей;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окружающей среды – качество воды и воздуха, доступность и качество пищи, уровень риска, загрязненности и шума, физическая безопасность, доступ и контроль над ресурсами;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     стремлений и страхов – восприятие безопасности, степени уверенности в будущем, своего будущего и будущего для своих детей.</a:t>
            </a:r>
          </a:p>
          <a:p>
            <a:pPr marL="228600" indent="-228600"/>
            <a:endParaRPr lang="ru-RU" sz="1800" b="0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/>
            <a:r>
              <a:rPr lang="ru-RU" sz="1800" b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образом, социальный эффект выражается в повышении качества жизни человека и общества в целом и считается на основе наблюдений, интервью с участниками проекта/бизнеса (как изменилась их жизнь до и после), различных опросов широкого круга людей (чтобы оценить общее влияние того или иного проекта/программы).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39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 слайд. Анализ рынка</a:t>
            </a:r>
          </a:p>
          <a:p>
            <a:r>
              <a:rPr lang="ru-RU" dirty="0"/>
              <a:t>Анализ рынка (объем, основные конкуренты, можно диаграммой показать, например, их доли рынка)</a:t>
            </a:r>
          </a:p>
          <a:p>
            <a:endParaRPr lang="ru-RU" dirty="0"/>
          </a:p>
          <a:p>
            <a:r>
              <a:rPr lang="ru-RU" dirty="0"/>
              <a:t>О чем рассказывать на фоне слайда:</a:t>
            </a:r>
          </a:p>
          <a:p>
            <a:r>
              <a:rPr lang="ru-RU" dirty="0"/>
              <a:t>Рынок.</a:t>
            </a:r>
          </a:p>
          <a:p>
            <a:r>
              <a:rPr lang="ru-RU" dirty="0"/>
              <a:t>Покажите расчет рынка для вашего сервиса/продукта/услуг</a:t>
            </a:r>
          </a:p>
          <a:p>
            <a:r>
              <a:rPr lang="ru-RU" dirty="0"/>
              <a:t>Не одним числом, а с объяснением как посчитали.</a:t>
            </a:r>
          </a:p>
          <a:p>
            <a:r>
              <a:rPr lang="ru-RU" dirty="0"/>
              <a:t>Для того, чтобы он был более точным, расчет нужно делать как «сверху» так и «снизу».</a:t>
            </a:r>
          </a:p>
          <a:p>
            <a:r>
              <a:rPr lang="ru-RU" dirty="0"/>
              <a:t>Конкуренты.</a:t>
            </a:r>
          </a:p>
          <a:p>
            <a:r>
              <a:rPr lang="ru-RU" dirty="0"/>
              <a:t>Расскажите об основных конкурентах и ваших конкурентных преимуществах</a:t>
            </a:r>
          </a:p>
          <a:p>
            <a:r>
              <a:rPr lang="ru-RU" dirty="0"/>
              <a:t>Альтернативные решения</a:t>
            </a:r>
          </a:p>
          <a:p>
            <a:r>
              <a:rPr lang="ru-RU" dirty="0"/>
              <a:t>Здесь может быть только указание компаний или сервисов, а может быть табличка со сравнительными характеристиками.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60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8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2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3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0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49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61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79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9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5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5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12EC-8A04-4376-BF28-AB1D21FCA24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ntat.ru/news/science/28-08-2020/deti-v-internete-eksperty-o-tsifrovoy-zhizni-shkolnikov-i-bezopasnosti-v-seti-5766354" TargetMode="External"/><Relationship Id="rId2" Type="http://schemas.openxmlformats.org/officeDocument/2006/relationships/hyperlink" Target="https://icef.hse.ru/data/2020/04/15/1556221517/&#1044;&#1080;&#1089;&#1090;&#1072;&#1085;&#1094;&#1080;&#1086;&#1085;&#1085;&#1086;&#1077;%20&#1086;&#1073;&#1091;&#1095;&#1077;&#1085;&#1080;&#1077;%20&#1075;&#1083;&#1072;&#1079;&#1072;&#1084;&#1080;%20&#1091;&#1095;&#1080;&#1090;&#1077;&#1083;&#1077;&#1080;&#774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g.ru/2019/09/12/eksperty-rasskazali-chto-pensionery-chashche-vsego-delaiut-v-internet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44308" y="492369"/>
            <a:ext cx="64476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ИГРОВЕСТ-2022: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Сетевая фабрика настольных игр с дополненной реальностью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F1324CA-23A5-4659-90ED-C5B4D6EB5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427" y="164168"/>
            <a:ext cx="3426775" cy="2229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904F58-E425-4800-BD35-AD0268270E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502" y="164168"/>
            <a:ext cx="2256199" cy="2455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7A5DA5-7C6A-492E-AAD2-ADE887A2C8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8214" y="4166995"/>
            <a:ext cx="2136031" cy="24848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720C33-7AE7-4254-9EA7-CBE9A3653A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912" y="4149107"/>
            <a:ext cx="3784421" cy="23974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04557C-FD14-4CCC-B11A-544F2AD81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02" y="3604852"/>
            <a:ext cx="4533849" cy="30469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58E90B-C714-4BAB-AC65-71F358A34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325" y="2244555"/>
            <a:ext cx="2738337" cy="1672181"/>
          </a:xfrm>
          <a:prstGeom prst="rect">
            <a:avLst/>
          </a:prstGeom>
        </p:spPr>
      </p:pic>
      <p:pic>
        <p:nvPicPr>
          <p:cNvPr id="9" name="Рисунок 8" descr="https://sun9-28.userapi.com/impg/Bt1t3msvgt9Nq0rlBMkghxW86wcBdNyw3ZbdIA/A6d3waxgI3U.jpg?size=761x1080&amp;quality=95&amp;sign=4cf8f06c147c85f15001a5f1da762fc0&amp;type=album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9170" y="2227384"/>
            <a:ext cx="1289538" cy="17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5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26A4B-EB89-4E5F-9F0E-6A408F43945D}"/>
              </a:ext>
            </a:extLst>
          </p:cNvPr>
          <p:cNvSpPr txBox="1"/>
          <p:nvPr/>
        </p:nvSpPr>
        <p:spPr>
          <a:xfrm>
            <a:off x="294780" y="246516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Индикаторы социального воздействия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FE36B4-CD77-4E3A-A2E1-B277059B8151}"/>
              </a:ext>
            </a:extLst>
          </p:cNvPr>
          <p:cNvSpPr txBox="1"/>
          <p:nvPr/>
        </p:nvSpPr>
        <p:spPr>
          <a:xfrm>
            <a:off x="285171" y="996559"/>
            <a:ext cx="1084905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Не менее </a:t>
            </a:r>
            <a:r>
              <a:rPr lang="ru-RU" sz="2800" b="1" dirty="0"/>
              <a:t>100</a:t>
            </a:r>
            <a:r>
              <a:rPr lang="ru-RU" sz="2800" dirty="0"/>
              <a:t> подростков сельских </a:t>
            </a:r>
            <a:r>
              <a:rPr lang="ru-RU" sz="2800" dirty="0" smtClean="0"/>
              <a:t>школ, техникумов малых </a:t>
            </a:r>
            <a:r>
              <a:rPr lang="ru-RU" sz="2800" dirty="0"/>
              <a:t>городов Алтая будут ежегодно включены в активную деятельность.</a:t>
            </a:r>
          </a:p>
          <a:p>
            <a:r>
              <a:rPr lang="ru-RU" sz="2800" dirty="0"/>
              <a:t>К проекту ежегодно подключаются </a:t>
            </a:r>
            <a:r>
              <a:rPr lang="ru-RU" sz="2800" b="1" dirty="0"/>
              <a:t>не менее 10 </a:t>
            </a:r>
            <a:r>
              <a:rPr lang="ru-RU" sz="2800" b="1" dirty="0" smtClean="0"/>
              <a:t>школ, техникумов</a:t>
            </a: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/>
              <a:t>В год разрабатывается </a:t>
            </a:r>
            <a:r>
              <a:rPr lang="ru-RU" sz="2800" b="1" dirty="0"/>
              <a:t>10 – 12 игр</a:t>
            </a:r>
            <a:r>
              <a:rPr lang="ru-RU" sz="2800" dirty="0"/>
              <a:t>.</a:t>
            </a:r>
          </a:p>
          <a:p>
            <a:r>
              <a:rPr lang="ru-RU" sz="2800" dirty="0"/>
              <a:t>Готовый пакет игр – 20штук.</a:t>
            </a:r>
          </a:p>
          <a:p>
            <a:r>
              <a:rPr lang="ru-RU" sz="2800" dirty="0"/>
              <a:t>В 10 сельских </a:t>
            </a:r>
            <a:r>
              <a:rPr lang="ru-RU" sz="2800" dirty="0" smtClean="0"/>
              <a:t>школах и техникумах </a:t>
            </a:r>
            <a:r>
              <a:rPr lang="ru-RU" sz="2800" dirty="0"/>
              <a:t>возникнут </a:t>
            </a:r>
            <a:r>
              <a:rPr lang="ru-RU" sz="2800" b="1" dirty="0"/>
              <a:t>центры</a:t>
            </a:r>
            <a:r>
              <a:rPr lang="ru-RU" sz="2800" dirty="0"/>
              <a:t> креативных индустрий/коворкинги по разработке настольных игр с дополненной реальностью</a:t>
            </a:r>
          </a:p>
          <a:p>
            <a:r>
              <a:rPr lang="ru-RU" sz="2800" dirty="0"/>
              <a:t>Пройдут </a:t>
            </a:r>
            <a:r>
              <a:rPr lang="ru-RU" sz="2800" b="1" dirty="0"/>
              <a:t>4 основных события</a:t>
            </a:r>
            <a:r>
              <a:rPr lang="ru-RU" sz="2800" dirty="0"/>
              <a:t>: </a:t>
            </a:r>
            <a:r>
              <a:rPr lang="ru-RU" sz="2800" dirty="0" err="1"/>
              <a:t>Хакатон</a:t>
            </a:r>
            <a:r>
              <a:rPr lang="ru-RU" sz="2800" dirty="0"/>
              <a:t> ИТ-тимуровцев, дистанционная школа ИГРОПРАКТИКА ,  Фестиваль </a:t>
            </a:r>
            <a:r>
              <a:rPr lang="ru-RU" sz="2800" dirty="0" err="1"/>
              <a:t>игропрактиков</a:t>
            </a:r>
            <a:r>
              <a:rPr lang="ru-RU" sz="2800" dirty="0"/>
              <a:t>, акция "Летучий голландец".</a:t>
            </a:r>
          </a:p>
        </p:txBody>
      </p:sp>
    </p:spTree>
    <p:extLst>
      <p:ext uri="{BB962C8B-B14F-4D97-AF65-F5344CB8AC3E}">
        <p14:creationId xmlns:p14="http://schemas.microsoft.com/office/powerpoint/2010/main" xmlns="" val="14889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6DF05-6E47-4559-83C6-6CBDBB80C9DC}"/>
              </a:ext>
            </a:extLst>
          </p:cNvPr>
          <p:cNvSpPr txBox="1"/>
          <p:nvPr/>
        </p:nvSpPr>
        <p:spPr>
          <a:xfrm>
            <a:off x="551988" y="1228397"/>
            <a:ext cx="10839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Заинтересованные стороны – родители подростков </a:t>
            </a:r>
            <a:r>
              <a:rPr lang="ru-RU" sz="4000" dirty="0" smtClean="0"/>
              <a:t>12-18+ лет</a:t>
            </a:r>
          </a:p>
          <a:p>
            <a:endParaRPr lang="ru-RU" sz="4000" dirty="0"/>
          </a:p>
          <a:p>
            <a:r>
              <a:rPr lang="ru-RU" sz="4000" dirty="0"/>
              <a:t>Ключевые партнеры – родительские сообщества, туристические </a:t>
            </a:r>
            <a:r>
              <a:rPr lang="ru-RU" sz="4000" dirty="0" smtClean="0"/>
              <a:t>фирмы</a:t>
            </a:r>
          </a:p>
          <a:p>
            <a:endParaRPr lang="ru-RU" sz="4000" dirty="0"/>
          </a:p>
          <a:p>
            <a:r>
              <a:rPr lang="ru-RU" sz="4000" dirty="0"/>
              <a:t>Целевая аудитория – </a:t>
            </a:r>
            <a:r>
              <a:rPr lang="ru-RU" sz="4000" dirty="0" smtClean="0"/>
              <a:t>школы и техникумы </a:t>
            </a:r>
            <a:r>
              <a:rPr lang="ru-RU" sz="4000" dirty="0"/>
              <a:t>Алтайского края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873662-6CC1-4873-9FA6-C09184130E36}"/>
              </a:ext>
            </a:extLst>
          </p:cNvPr>
          <p:cNvSpPr txBox="1"/>
          <p:nvPr/>
        </p:nvSpPr>
        <p:spPr>
          <a:xfrm>
            <a:off x="551988" y="316522"/>
            <a:ext cx="10526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31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46" y="2133599"/>
            <a:ext cx="3411416" cy="31652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Заметка в общественно-политической газете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Тальменская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жизнь» от 04.06.2022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метка в статье 04.06.2022 г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20" y="219564"/>
            <a:ext cx="7659679" cy="6465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365125"/>
            <a:ext cx="1099038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команда ТТТ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«ИГРОВЕСТ-2022»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sun9-86.userapi.com/impg/RR-fDbF5PKh_n_kWKccvDbVTQUxen5ULzp-hkA/HILkcB8EhKA.jpg?size=1280x960&amp;quality=95&amp;sign=5fd7a6f7bf74a6a53c3bd8e8a3da0bb7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23" y="1708394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OneDrive\Рабочий стол\слет 28-30.06\WhatsApp Image 2022-06-30 at 10.52.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861" y="1925514"/>
            <a:ext cx="5380892" cy="403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5" y="365125"/>
            <a:ext cx="11312768" cy="4203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Итоги реализации проекта «ИГРОВЕСТ-2022»</a:t>
            </a:r>
            <a:endParaRPr lang="ru-RU" b="1" dirty="0"/>
          </a:p>
        </p:txBody>
      </p:sp>
      <p:pic>
        <p:nvPicPr>
          <p:cNvPr id="4" name="Содержимое 3" descr="WhatsApp Image 2023-01-05 at 11.54.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015" y="1795194"/>
            <a:ext cx="7842739" cy="4640776"/>
          </a:xfrm>
        </p:spPr>
      </p:pic>
      <p:pic>
        <p:nvPicPr>
          <p:cNvPr id="6" name="Рисунок 5" descr="WhatsApp Image 2023-01-11 at 12.19.16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507" y="3719770"/>
            <a:ext cx="2239107" cy="2985476"/>
          </a:xfrm>
          <a:prstGeom prst="rect">
            <a:avLst/>
          </a:prstGeom>
        </p:spPr>
      </p:pic>
      <p:pic>
        <p:nvPicPr>
          <p:cNvPr id="8" name="Рисунок 7" descr="WhatsApp Image 2023-01-11 at 12.19.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5" y="1221862"/>
            <a:ext cx="3368007" cy="259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1;p2">
            <a:extLst>
              <a:ext uri="{FF2B5EF4-FFF2-40B4-BE49-F238E27FC236}">
                <a16:creationId xmlns:a16="http://schemas.microsoft.com/office/drawing/2014/main" xmlns="" id="{84FBA7BA-E494-4B3B-A84A-118E2C833665}"/>
              </a:ext>
            </a:extLst>
          </p:cNvPr>
          <p:cNvSpPr txBox="1">
            <a:spLocks/>
          </p:cNvSpPr>
          <p:nvPr/>
        </p:nvSpPr>
        <p:spPr>
          <a:xfrm>
            <a:off x="-3645816" y="2096280"/>
            <a:ext cx="8644181" cy="103852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endParaRPr lang="ru-RU" sz="3800" dirty="0"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26A4B-EB89-4E5F-9F0E-6A408F43945D}"/>
              </a:ext>
            </a:extLst>
          </p:cNvPr>
          <p:cNvSpPr txBox="1"/>
          <p:nvPr/>
        </p:nvSpPr>
        <p:spPr>
          <a:xfrm>
            <a:off x="294780" y="246516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Социальный эффект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D4E79F1F-1F94-42A4-A8FF-89836B2DE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380680"/>
              </p:ext>
            </p:extLst>
          </p:nvPr>
        </p:nvGraphicFramePr>
        <p:xfrm>
          <a:off x="531494" y="1172158"/>
          <a:ext cx="1092898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498">
                  <a:extLst>
                    <a:ext uri="{9D8B030D-6E8A-4147-A177-3AD203B41FA5}">
                      <a16:colId xmlns:a16="http://schemas.microsoft.com/office/drawing/2014/main" xmlns="" val="1182068101"/>
                    </a:ext>
                  </a:extLst>
                </a:gridCol>
                <a:gridCol w="2073162">
                  <a:extLst>
                    <a:ext uri="{9D8B030D-6E8A-4147-A177-3AD203B41FA5}">
                      <a16:colId xmlns:a16="http://schemas.microsoft.com/office/drawing/2014/main" xmlns="" val="4106601201"/>
                    </a:ext>
                  </a:extLst>
                </a:gridCol>
                <a:gridCol w="1569833">
                  <a:extLst>
                    <a:ext uri="{9D8B030D-6E8A-4147-A177-3AD203B41FA5}">
                      <a16:colId xmlns:a16="http://schemas.microsoft.com/office/drawing/2014/main" xmlns="" val="2364222922"/>
                    </a:ext>
                  </a:extLst>
                </a:gridCol>
                <a:gridCol w="1821498">
                  <a:extLst>
                    <a:ext uri="{9D8B030D-6E8A-4147-A177-3AD203B41FA5}">
                      <a16:colId xmlns:a16="http://schemas.microsoft.com/office/drawing/2014/main" xmlns="" val="1956407302"/>
                    </a:ext>
                  </a:extLst>
                </a:gridCol>
                <a:gridCol w="1821498">
                  <a:extLst>
                    <a:ext uri="{9D8B030D-6E8A-4147-A177-3AD203B41FA5}">
                      <a16:colId xmlns:a16="http://schemas.microsoft.com/office/drawing/2014/main" xmlns="" val="1877144424"/>
                    </a:ext>
                  </a:extLst>
                </a:gridCol>
                <a:gridCol w="1821498">
                  <a:extLst>
                    <a:ext uri="{9D8B030D-6E8A-4147-A177-3AD203B41FA5}">
                      <a16:colId xmlns:a16="http://schemas.microsoft.com/office/drawing/2014/main" xmlns="" val="2267857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Непосредственные результаты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Социальные результаты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Социальные эффекты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0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Занятия для детей, родителей, прародителей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Взаимодействие в местных сообществах представителей разных поколений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Бесконфликтное общение между поколениями по вопросам самореализации и самоопределения подростков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менее 30 семей продолжат активную социально проектную деятельность в местных сообществах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783615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r>
                        <a:rPr lang="ru-RU" sz="1400" dirty="0"/>
                        <a:t>1 </a:t>
                      </a:r>
                      <a:r>
                        <a:rPr lang="ru-RU" sz="1400" dirty="0" err="1"/>
                        <a:t>Хакатон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7 дистанционных курсов по 4 часа</a:t>
                      </a:r>
                    </a:p>
                    <a:p>
                      <a:r>
                        <a:rPr lang="ru-RU" sz="1400" dirty="0"/>
                        <a:t>10 проектных встреч-мероприятий</a:t>
                      </a:r>
                    </a:p>
                    <a:p>
                      <a:r>
                        <a:rPr lang="ru-RU" sz="1400" dirty="0"/>
                        <a:t>1 школьный Фестиваль</a:t>
                      </a:r>
                    </a:p>
                    <a:p>
                      <a:r>
                        <a:rPr lang="ru-RU" sz="1400" dirty="0"/>
                        <a:t>1 региональный Фестиваль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Не менее 75% участников проекта пройдут все этапы проекта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менее 50% участников проекта получат авторские свидетельства на результаты интеллектуальной деятельности в свое портфолио и смогут аргументированно подойти к выбору профессии.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менее чем в  10 территориях возникнут креативные пространства – Клубы настольных игр по историческому краеведению Алтая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Развитые коммуникативные и ИТ-компетенции сельских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ИП, оформление самозанятости, получение подрядных работ участниками социальных проектов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288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10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3425" y="1454042"/>
            <a:ext cx="45537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Производство игр и игруше</a:t>
            </a:r>
            <a:r>
              <a:rPr lang="ru-RU" sz="1400" b="1" dirty="0">
                <a:solidFill>
                  <a:srgbClr val="333333"/>
                </a:solidFill>
                <a:highlight>
                  <a:srgbClr val="00FF00"/>
                </a:highlight>
              </a:rPr>
              <a:t>к </a:t>
            </a:r>
          </a:p>
          <a:p>
            <a:r>
              <a:rPr lang="ru-RU" sz="1400" dirty="0">
                <a:solidFill>
                  <a:srgbClr val="333333"/>
                </a:solidFill>
                <a:highlight>
                  <a:srgbClr val="FFFF00"/>
                </a:highlight>
              </a:rPr>
              <a:t>Сумма оборота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</a:rPr>
              <a:t>2019 </a:t>
            </a:r>
            <a:r>
              <a:rPr lang="ru-RU" sz="1400" dirty="0">
                <a:solidFill>
                  <a:srgbClr val="333333"/>
                </a:solidFill>
              </a:rPr>
              <a:t>– сумма 8 486 882,98 тыс. руб. </a:t>
            </a:r>
            <a:endParaRPr lang="ru-RU" sz="140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2020 – сумма 9 295 600,2 тыс. руб</a:t>
            </a:r>
            <a:r>
              <a:rPr lang="ru-RU" sz="1400" b="1" dirty="0">
                <a:solidFill>
                  <a:srgbClr val="333333"/>
                </a:solidFill>
              </a:rPr>
              <a:t>. рост на 8.7%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</a:rPr>
              <a:t>2021 – апрель </a:t>
            </a:r>
            <a:r>
              <a:rPr lang="ru-RU" sz="1400" dirty="0">
                <a:solidFill>
                  <a:srgbClr val="333333"/>
                </a:solidFill>
              </a:rPr>
              <a:t>1 015 157,9 тыс. руб. </a:t>
            </a:r>
            <a:r>
              <a:rPr lang="ru-RU" sz="1400" b="1" dirty="0">
                <a:solidFill>
                  <a:srgbClr val="333333"/>
                </a:solidFill>
              </a:rPr>
              <a:t>рост на 197.7%</a:t>
            </a:r>
          </a:p>
          <a:p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Среднегодовой прирост производства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(CAGR)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</a:rPr>
              <a:t>2017-2020 гг. составил </a:t>
            </a:r>
            <a:r>
              <a:rPr lang="ru-RU" sz="1400" b="1" i="0" dirty="0">
                <a:solidFill>
                  <a:srgbClr val="333333"/>
                </a:solidFill>
                <a:effectLst/>
              </a:rPr>
              <a:t>25.4%.</a:t>
            </a:r>
          </a:p>
          <a:p>
            <a:r>
              <a:rPr lang="ru-RU" sz="1400" dirty="0">
                <a:solidFill>
                  <a:srgbClr val="333333"/>
                </a:solidFill>
                <a:highlight>
                  <a:srgbClr val="FFFF00"/>
                </a:highlight>
              </a:rPr>
              <a:t>Лидирующий федеральный округ РФ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</a:p>
          <a:p>
            <a:r>
              <a:rPr lang="ru-RU" sz="1400" dirty="0">
                <a:solidFill>
                  <a:srgbClr val="333333"/>
                </a:solidFill>
              </a:rPr>
              <a:t>2017-2020 гг. </a:t>
            </a:r>
          </a:p>
          <a:p>
            <a:r>
              <a:rPr lang="ru-RU" sz="1400" b="1" dirty="0">
                <a:solidFill>
                  <a:srgbClr val="333333"/>
                </a:solidFill>
              </a:rPr>
              <a:t>Центральный ФО – 48.3% производства </a:t>
            </a:r>
          </a:p>
          <a:p>
            <a:r>
              <a:rPr lang="ru-RU" sz="1400" b="1" dirty="0">
                <a:solidFill>
                  <a:srgbClr val="333333"/>
                </a:solidFill>
              </a:rPr>
              <a:t>Приволжский ФО – 22.3% производства</a:t>
            </a:r>
          </a:p>
          <a:p>
            <a:endParaRPr lang="ru-RU" sz="1400" b="1" dirty="0">
              <a:solidFill>
                <a:srgbClr val="333333"/>
              </a:solidFill>
            </a:endParaRPr>
          </a:p>
          <a:p>
            <a:r>
              <a:rPr lang="ru-RU" sz="1400" b="1" dirty="0">
                <a:solidFill>
                  <a:srgbClr val="333333"/>
                </a:solidFill>
                <a:highlight>
                  <a:srgbClr val="00FF00"/>
                </a:highlight>
              </a:rPr>
              <a:t>Продажи</a:t>
            </a:r>
            <a:endParaRPr lang="ru-RU" sz="1400" b="1" i="0" dirty="0">
              <a:solidFill>
                <a:srgbClr val="333333"/>
              </a:solidFill>
              <a:effectLst/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2015 г. </a:t>
            </a:r>
            <a:r>
              <a:rPr lang="ru-RU" sz="1400" dirty="0">
                <a:solidFill>
                  <a:srgbClr val="333333"/>
                </a:solidFill>
              </a:rPr>
              <a:t>–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7,6 млрд руб.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2016 г. </a:t>
            </a:r>
            <a:r>
              <a:rPr lang="ru-RU" sz="1400" dirty="0">
                <a:solidFill>
                  <a:srgbClr val="333333"/>
                </a:solidFill>
              </a:rPr>
              <a:t>–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9,1 млрд руб. </a:t>
            </a:r>
            <a:endParaRPr lang="ru-RU" sz="14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2017 г. </a:t>
            </a:r>
            <a:r>
              <a:rPr lang="ru-RU" sz="1400" dirty="0">
                <a:solidFill>
                  <a:srgbClr val="333333"/>
                </a:solidFill>
              </a:rPr>
              <a:t>–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10,6 млрд. руб. </a:t>
            </a:r>
            <a:endParaRPr lang="ru-RU" sz="14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2018 г. </a:t>
            </a:r>
            <a:r>
              <a:rPr lang="ru-RU" sz="1400" dirty="0">
                <a:solidFill>
                  <a:srgbClr val="333333"/>
                </a:solidFill>
              </a:rPr>
              <a:t>–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11,4 млрд. руб.</a:t>
            </a:r>
            <a:endParaRPr lang="ru-RU" sz="14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33"/>
                </a:solidFill>
                <a:ea typeface="Times New Roman" panose="02020603050405020304" pitchFamily="18" charset="0"/>
              </a:rPr>
              <a:t>Р</a:t>
            </a:r>
            <a:r>
              <a:rPr lang="ru-RU" sz="1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ост продаж на уровне 20%.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Прогноз роста рынка</a:t>
            </a:r>
            <a:r>
              <a:rPr lang="en-US" sz="1400" b="1" dirty="0"/>
              <a:t> 20%</a:t>
            </a:r>
            <a:r>
              <a:rPr lang="ru-RU" sz="1400" b="1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3F0443-CE42-40E5-8D39-9F55B992D890}"/>
              </a:ext>
            </a:extLst>
          </p:cNvPr>
          <p:cNvSpPr txBox="1"/>
          <p:nvPr/>
        </p:nvSpPr>
        <p:spPr>
          <a:xfrm>
            <a:off x="290513" y="160229"/>
            <a:ext cx="61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Анализ рынка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69B2E8-8BB5-4E41-86B9-DF9AE88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4" y="769400"/>
            <a:ext cx="6361231" cy="41264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5E5F77-639C-40ED-9C28-BD88E11EB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96" y="769400"/>
            <a:ext cx="1689085" cy="22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3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406" y="868779"/>
            <a:ext cx="10606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Основные каналы коммуникаций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B187CF-15C5-44BF-8151-EE7ED7ED6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89" y="2234761"/>
            <a:ext cx="1573249" cy="1573249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2200DC6-9AB2-4224-9FEE-A693EC17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89" y="3861372"/>
            <a:ext cx="1573249" cy="1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9469FAA-341C-4964-B9F2-6ADBE9F7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177" y="2395491"/>
            <a:ext cx="1375407" cy="13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09FA121F-9820-4A3D-9B80-99348011F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A0F4669B-542F-485A-8D02-B1FFCDFD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151" y="3317278"/>
            <a:ext cx="2735697" cy="1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7F14537-3BD5-4502-8A2E-77EB6E76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493" y="2163929"/>
            <a:ext cx="3738835" cy="29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7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567" y="574431"/>
            <a:ext cx="1079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ПРИГЛАШАЮ ВАС К СОТРУДНИЧЕСТВУ!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51" y="2242013"/>
            <a:ext cx="1171221" cy="1171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51" y="4290689"/>
            <a:ext cx="1171221" cy="1171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672" y="3294226"/>
            <a:ext cx="1171221" cy="1171221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216961" y="2783335"/>
            <a:ext cx="340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89132601630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6959" y="4754022"/>
            <a:ext cx="632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voinowa.kseniya@yandex.ru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6046" y="3727938"/>
            <a:ext cx="376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</a:rPr>
              <a:t>https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:// vk.com/id57154508 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88477" cy="45549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" y="926124"/>
            <a:ext cx="11547231" cy="572086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КАУ ДПО «Алтайский институт развития образования им. А.М. </a:t>
            </a:r>
            <a:r>
              <a:rPr lang="ru-RU" sz="3200" b="1" dirty="0" err="1" smtClean="0"/>
              <a:t>Топорова</a:t>
            </a:r>
            <a:r>
              <a:rPr lang="ru-RU" sz="3200" b="1" dirty="0" smtClean="0"/>
              <a:t>» </a:t>
            </a:r>
            <a:r>
              <a:rPr lang="ru-RU" sz="3200" dirty="0" smtClean="0"/>
              <a:t>в партнерстве с </a:t>
            </a:r>
            <a:r>
              <a:rPr lang="ru-RU" sz="3200" b="1" dirty="0" smtClean="0"/>
              <a:t>АНО «Центр проектных решений общественно-активных школ»</a:t>
            </a:r>
            <a:r>
              <a:rPr lang="ru-RU" sz="3200" dirty="0" smtClean="0"/>
              <a:t> реализует проект       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Игровест</a:t>
            </a:r>
            <a:r>
              <a:rPr lang="ru-RU" sz="3200" b="1" dirty="0" smtClean="0"/>
              <a:t>: сетевая фабрика настольных игр с дополненной реальностью» </a:t>
            </a:r>
            <a:r>
              <a:rPr lang="ru-RU" sz="3200" dirty="0" smtClean="0"/>
              <a:t>в течение 2022 года.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Проект предполагает организацию игровых </a:t>
            </a:r>
            <a:r>
              <a:rPr lang="ru-RU" sz="3200" b="1" dirty="0" err="1" smtClean="0">
                <a:solidFill>
                  <a:srgbClr val="FF0000"/>
                </a:solidFill>
              </a:rPr>
              <a:t>коворкингов</a:t>
            </a:r>
            <a:r>
              <a:rPr lang="ru-RU" sz="3200" b="1" dirty="0" smtClean="0">
                <a:solidFill>
                  <a:srgbClr val="FF0000"/>
                </a:solidFill>
              </a:rPr>
              <a:t> образовательных настольных игр с дополненной реальностью по историческому краеведению </a:t>
            </a:r>
            <a:r>
              <a:rPr lang="ru-RU" sz="3200" dirty="0" smtClean="0"/>
              <a:t>в школах и техникумах Алтайского края. </a:t>
            </a:r>
          </a:p>
          <a:p>
            <a:pPr>
              <a:buNone/>
            </a:pPr>
            <a:r>
              <a:rPr lang="ru-RU" sz="3200" dirty="0" smtClean="0"/>
              <a:t>Игровые </a:t>
            </a:r>
            <a:r>
              <a:rPr lang="ru-RU" sz="3200" dirty="0" err="1" smtClean="0"/>
              <a:t>коворкинги</a:t>
            </a:r>
            <a:r>
              <a:rPr lang="ru-RU" sz="3200" dirty="0" smtClean="0"/>
              <a:t> открыты в </a:t>
            </a:r>
            <a:r>
              <a:rPr lang="ru-RU" sz="3200" b="1" dirty="0" smtClean="0"/>
              <a:t>17</a:t>
            </a:r>
            <a:r>
              <a:rPr lang="ru-RU" sz="3200" dirty="0" smtClean="0"/>
              <a:t> образовательных организациях.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2215"/>
            <a:ext cx="2444262" cy="325901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Митина Алёна Александровна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err="1" smtClean="0"/>
              <a:t>кан.пед.наук</a:t>
            </a:r>
            <a:r>
              <a:rPr lang="ru-RU" sz="1800" dirty="0" smtClean="0"/>
              <a:t>, доцент кафедры общественных дисциплин и воспитания НМЦ Развития воспитательных систем.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Автор проекта, автор игр, менеджер проекта, бухгалтер проекта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522" y="1825625"/>
            <a:ext cx="7989277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Мы производим уникальные интерактивные пособия и авторские игры для образовательного процесса и семейного досуга. ИГРОВЕСТ — сетевая фабрика настольных игр с дополненной реальностью по историческому краеведению, центр которой находится в г. Барнауле. Сотрудники фабрики — представители трех возрастных категорий: 12−18 лет, 35+ и 50+.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static.tildacdn.com/tild6331-6432-4661-b166-326236303262/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60888"/>
            <a:ext cx="2393706" cy="182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7;p4">
            <a:extLst>
              <a:ext uri="{FF2B5EF4-FFF2-40B4-BE49-F238E27FC236}">
                <a16:creationId xmlns:a16="http://schemas.microsoft.com/office/drawing/2014/main" xmlns="" id="{5CD26294-DCA5-4778-A905-094BA1DA6F3B}"/>
              </a:ext>
            </a:extLst>
          </p:cNvPr>
          <p:cNvSpPr txBox="1">
            <a:spLocks/>
          </p:cNvSpPr>
          <p:nvPr/>
        </p:nvSpPr>
        <p:spPr>
          <a:xfrm>
            <a:off x="434943" y="142779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ru-RU" sz="4800" b="1" dirty="0">
                <a:latin typeface="+mn-lt"/>
                <a:ea typeface="+mn-ea"/>
                <a:cs typeface="+mn-cs"/>
                <a:sym typeface="Arial"/>
              </a:rPr>
              <a:t>Перспективный план развития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5D8F42-2C5D-4D9B-9D00-74456F81D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84" y="910936"/>
            <a:ext cx="11265764" cy="54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5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856" y="70265"/>
            <a:ext cx="5545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b="1" dirty="0"/>
              <a:t>Команда проекта</a:t>
            </a:r>
            <a:endParaRPr lang="ru-RU" sz="5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EC897B-4E51-4F1D-AACE-5AAF650D7D75}"/>
              </a:ext>
            </a:extLst>
          </p:cNvPr>
          <p:cNvSpPr txBox="1"/>
          <p:nvPr/>
        </p:nvSpPr>
        <p:spPr>
          <a:xfrm>
            <a:off x="1383322" y="906020"/>
            <a:ext cx="432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Митина Алёна Александровна</a:t>
            </a:r>
            <a:br>
              <a:rPr lang="ru-RU" b="1" dirty="0"/>
            </a:br>
            <a:r>
              <a:rPr lang="ru-RU" sz="1100" b="1" dirty="0" err="1" smtClean="0"/>
              <a:t>кан.пед.наук</a:t>
            </a:r>
            <a:r>
              <a:rPr lang="ru-RU" sz="1100" b="1" dirty="0" smtClean="0"/>
              <a:t>, доцент кафедры общественных дисциплин и воспитания НМЦ Развития воспитательных систем</a:t>
            </a:r>
          </a:p>
          <a:p>
            <a:r>
              <a:rPr lang="ru-RU" sz="1600" dirty="0" smtClean="0">
                <a:latin typeface="+mj-lt"/>
              </a:rPr>
              <a:t>Автор </a:t>
            </a:r>
            <a:r>
              <a:rPr lang="ru-RU" sz="1600" dirty="0">
                <a:latin typeface="+mj-lt"/>
              </a:rPr>
              <a:t>проекта, автор игр, менеджер проекта, бухгалтер </a:t>
            </a:r>
            <a:r>
              <a:rPr lang="ru-RU" sz="1600" dirty="0" smtClean="0">
                <a:latin typeface="+mj-lt"/>
              </a:rPr>
              <a:t>проекта. </a:t>
            </a:r>
            <a:endParaRPr lang="ru-RU" sz="16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744C90-07D9-4640-BF1B-7D1D67389366}"/>
              </a:ext>
            </a:extLst>
          </p:cNvPr>
          <p:cNvSpPr txBox="1"/>
          <p:nvPr/>
        </p:nvSpPr>
        <p:spPr>
          <a:xfrm>
            <a:off x="1101360" y="2061209"/>
            <a:ext cx="197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Митин Ярослав </a:t>
            </a:r>
          </a:p>
          <a:p>
            <a:r>
              <a:rPr lang="ru-RU" sz="1400" dirty="0">
                <a:latin typeface="+mj-lt"/>
              </a:rPr>
              <a:t>Со-автор контента, программист, системный администратор обучающего портала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70BF95-DDFB-48DB-8251-ACE6038AA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09" y="794450"/>
            <a:ext cx="1207860" cy="1185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23BCD2-1280-4AD4-AD80-5FADCE1EA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03" y="2051837"/>
            <a:ext cx="931701" cy="12767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92085C-2DF9-4392-8F25-6ADA0CEA4C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7255" y="65385"/>
            <a:ext cx="1979329" cy="27901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B2A3A5-65B4-4103-8300-10798A4FD0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3877" y="64725"/>
            <a:ext cx="1966258" cy="2761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E0DCA30-3FAD-4C0E-935D-A3D7DF0B04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7087" y="2975082"/>
            <a:ext cx="2072703" cy="28843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7505C55-F4A5-44F3-8481-F980D25244D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297" y="2916905"/>
            <a:ext cx="2044988" cy="29073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B95BD58-69C9-4A30-9118-D4247C0A6DE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83445" y="2916905"/>
            <a:ext cx="1979040" cy="29073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1AAE555-DC89-46A7-98D1-80D124208F2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83445" y="88429"/>
            <a:ext cx="1979040" cy="27739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BC9BACC-BCEA-4FE5-90FB-135AADEAAF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46" y="3444860"/>
            <a:ext cx="773723" cy="1160585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1835EE3-F825-44F6-A7AC-68CACE46AF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220" y="3481496"/>
            <a:ext cx="752857" cy="112563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AD195DC-EC72-41F7-AC7C-EAC4149E4C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883" y="3488177"/>
            <a:ext cx="1221902" cy="8259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3A9498-ACFE-4374-B216-DE93046FB79F}"/>
              </a:ext>
            </a:extLst>
          </p:cNvPr>
          <p:cNvSpPr txBox="1"/>
          <p:nvPr/>
        </p:nvSpPr>
        <p:spPr>
          <a:xfrm>
            <a:off x="1108540" y="4647062"/>
            <a:ext cx="3779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2A3143"/>
                </a:solidFill>
                <a:effectLst/>
                <a:latin typeface="Open Sans" panose="020B0606030504020204" pitchFamily="34" charset="0"/>
              </a:rPr>
              <a:t>Координатор, методисты проекта</a:t>
            </a:r>
            <a:endParaRPr lang="ru-RU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0B88E4-4CCD-4A36-9C76-766A2987DA4B}"/>
              </a:ext>
            </a:extLst>
          </p:cNvPr>
          <p:cNvSpPr txBox="1"/>
          <p:nvPr/>
        </p:nvSpPr>
        <p:spPr>
          <a:xfrm>
            <a:off x="4908656" y="6431327"/>
            <a:ext cx="18473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114E0FA-DDF1-48C5-A8B5-941166CD5318}"/>
              </a:ext>
            </a:extLst>
          </p:cNvPr>
          <p:cNvSpPr txBox="1"/>
          <p:nvPr/>
        </p:nvSpPr>
        <p:spPr>
          <a:xfrm>
            <a:off x="6391545" y="6416273"/>
            <a:ext cx="18473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CE0060D-8699-4187-BB22-E82CF4B9A668}"/>
              </a:ext>
            </a:extLst>
          </p:cNvPr>
          <p:cNvSpPr txBox="1"/>
          <p:nvPr/>
        </p:nvSpPr>
        <p:spPr>
          <a:xfrm>
            <a:off x="7165829" y="6416273"/>
            <a:ext cx="18473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AD489E6A-C050-4A46-BD7C-9731FF161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2648" y="2180492"/>
            <a:ext cx="1050997" cy="10443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69E24A-448B-4571-BA50-6E743901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485" y="3493477"/>
            <a:ext cx="843715" cy="11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9D11B2E-151A-4750-9623-053707DE5A07}"/>
              </a:ext>
            </a:extLst>
          </p:cNvPr>
          <p:cNvSpPr txBox="1"/>
          <p:nvPr/>
        </p:nvSpPr>
        <p:spPr>
          <a:xfrm>
            <a:off x="3188460" y="2016369"/>
            <a:ext cx="1467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Двоежанов</a:t>
            </a:r>
            <a:r>
              <a:rPr lang="ru-RU" sz="1400" b="1" dirty="0"/>
              <a:t> Александр</a:t>
            </a:r>
            <a:br>
              <a:rPr lang="ru-RU" sz="1400" b="1" dirty="0"/>
            </a:br>
            <a:r>
              <a:rPr lang="ru-RU" sz="1400" dirty="0">
                <a:latin typeface="+mj-lt"/>
              </a:rPr>
              <a:t>менеджер по логистике проекта, водитель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56E7175-89D1-4C40-BA31-9F1D9AFD62F5}"/>
              </a:ext>
            </a:extLst>
          </p:cNvPr>
          <p:cNvSpPr txBox="1"/>
          <p:nvPr/>
        </p:nvSpPr>
        <p:spPr>
          <a:xfrm>
            <a:off x="246185" y="4888523"/>
            <a:ext cx="622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Ченцова Ирина, Антошкин Константин, Юдакова Светлана, Плешкова Ольга</a:t>
            </a:r>
          </a:p>
          <a:p>
            <a:endParaRPr lang="ru-RU" dirty="0"/>
          </a:p>
        </p:txBody>
      </p:sp>
      <p:pic>
        <p:nvPicPr>
          <p:cNvPr id="71" name="Picture 4" descr="C:\Users\1\OneDrive\Рабочий стол\L1MjwCoaZv4nbm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0756" y="5326111"/>
            <a:ext cx="1393213" cy="12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1946031" y="5697416"/>
            <a:ext cx="276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Наставник команды ТТТ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Войнова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Ксения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«ИГРОВЕСТ-2022»-это лаборатория настольных игр в «Центре проектных решений общественно активных школ».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646" y="1910861"/>
            <a:ext cx="11230708" cy="42661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ее базе осуществляется сотрудничество в реализации образовательных событий, связанных с развитием ценностных ориентаций у подростков и молодёжи, жителей. Участвуя в проекте, молодые люди развивают свои навыки и умения через работу с информационным контекстом игры и могут разработать собственную настольную игру с дополненной реальностью на основе технологических матриц. А это-возможность тиражирования созданной игры и получение Свидетельства о регистрации интеллектуальной собственности.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418" y="246516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Описание социальной проблемы: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50DB8A-1ECE-42D0-917F-1ABA892D39BF}"/>
              </a:ext>
            </a:extLst>
          </p:cNvPr>
          <p:cNvSpPr txBox="1"/>
          <p:nvPr/>
        </p:nvSpPr>
        <p:spPr>
          <a:xfrm>
            <a:off x="392982" y="1843950"/>
            <a:ext cx="10839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Недостаток коммуникативных и ИТ компетенций  школьников сельских школ и школ малых городов Алтайского края для профессионального самоопределения и самореализации в условиях местного социума.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2732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225C7A-2887-45CA-BE19-562FBDA2387E}"/>
              </a:ext>
            </a:extLst>
          </p:cNvPr>
          <p:cNvSpPr txBox="1"/>
          <p:nvPr/>
        </p:nvSpPr>
        <p:spPr>
          <a:xfrm>
            <a:off x="504092" y="422031"/>
            <a:ext cx="113127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b="1" dirty="0">
                <a:hlinkClick r:id="rId2"/>
              </a:rPr>
              <a:t>В условиях пандемии в зоне риска по использованию ИТ технологий в образовании оказались школы, находящиеся в сельских районах, а также в малых и средних городах России 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hlinkClick r:id="rId3"/>
            </a:endParaRPr>
          </a:p>
          <a:p>
            <a:r>
              <a:rPr lang="ru-RU" dirty="0">
                <a:hlinkClick r:id="rId3"/>
              </a:rPr>
              <a:t>По исследованиям Лаборатории Касперского </a:t>
            </a:r>
            <a:r>
              <a:rPr lang="ru-RU" dirty="0"/>
              <a:t> (2020) в основном в интернете дети смотрят видео и играют в игры, общаются в сети с друзьями, смотрят фильмы и слушают музыку. </a:t>
            </a:r>
          </a:p>
          <a:p>
            <a:r>
              <a:rPr lang="ru-RU" b="1" dirty="0"/>
              <a:t>Родители 35+: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30% ссорятся с детьми из-за их жизни в интернете;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83% указали, что им не нравится «не продуктивное времяпровождения детей в сети»;</a:t>
            </a:r>
          </a:p>
          <a:p>
            <a:r>
              <a:rPr lang="ru-RU" b="1" dirty="0"/>
              <a:t>Пожилые 55+: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89%  «нет общих дел с внуками», «духовное одиночество», «желание рассказать о том, как на самом деле жили». </a:t>
            </a:r>
          </a:p>
          <a:p>
            <a:r>
              <a:rPr lang="ru-RU" dirty="0">
                <a:hlinkClick r:id="rId4"/>
              </a:rPr>
              <a:t>По исследованиям Российской газеты </a:t>
            </a:r>
            <a:r>
              <a:rPr lang="ru-RU" dirty="0"/>
              <a:t> (2019):</a:t>
            </a:r>
          </a:p>
          <a:p>
            <a:r>
              <a:rPr lang="ru-RU" b="1" dirty="0"/>
              <a:t>Пожилые 55+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69% готовы работать в интернете и готовы искать информацию;</a:t>
            </a:r>
          </a:p>
          <a:p>
            <a:r>
              <a:rPr lang="ru-RU" b="1" dirty="0"/>
              <a:t>Подростки 13-17 лет: </a:t>
            </a:r>
          </a:p>
          <a:p>
            <a:r>
              <a:rPr lang="ru-RU" dirty="0"/>
              <a:t>83% мальчиков указали что им нравится играть, и они готовы в сети общаться с «предками»; </a:t>
            </a:r>
          </a:p>
          <a:p>
            <a:r>
              <a:rPr lang="ru-RU" dirty="0"/>
              <a:t>63% девочек указали что готовы в игровой деятельности осваивать учебные навыки и программы, в которых готовы общаться с "предками". </a:t>
            </a:r>
          </a:p>
        </p:txBody>
      </p:sp>
    </p:spTree>
    <p:extLst>
      <p:ext uri="{BB962C8B-B14F-4D97-AF65-F5344CB8AC3E}">
        <p14:creationId xmlns:p14="http://schemas.microsoft.com/office/powerpoint/2010/main" xmlns="" val="29377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742" y="1009820"/>
            <a:ext cx="10839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Профессиональные пробы сельских школьников в социальных проектах. </a:t>
            </a:r>
          </a:p>
          <a:p>
            <a:r>
              <a:rPr lang="ru-RU" sz="3600" dirty="0"/>
              <a:t>Создание креативных пространств в школах через организацию сетевой проектной деятельности по разработке и реализации настольных игр с дополненной реальностью по краеведению Алтая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160B6F-BDF9-4D11-B4A4-E71AC4FFF9DE}"/>
              </a:ext>
            </a:extLst>
          </p:cNvPr>
          <p:cNvSpPr txBox="1"/>
          <p:nvPr/>
        </p:nvSpPr>
        <p:spPr>
          <a:xfrm>
            <a:off x="7632472" y="4697537"/>
            <a:ext cx="404950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Срок реализации</a:t>
            </a:r>
            <a:r>
              <a:rPr lang="ru-RU" dirty="0"/>
              <a:t/>
            </a:r>
            <a:br>
              <a:rPr lang="ru-RU" dirty="0"/>
            </a:br>
            <a:r>
              <a:rPr lang="ru-RU" sz="1900" dirty="0"/>
              <a:t>1 год</a:t>
            </a:r>
          </a:p>
        </p:txBody>
      </p:sp>
      <p:pic>
        <p:nvPicPr>
          <p:cNvPr id="10" name="Рисунок 9" descr="Месячный календарь">
            <a:extLst>
              <a:ext uri="{FF2B5EF4-FFF2-40B4-BE49-F238E27FC236}">
                <a16:creationId xmlns:a16="http://schemas.microsoft.com/office/drawing/2014/main" xmlns="" id="{D5CAC336-B077-47CF-9353-782C67A31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67764" y="4795777"/>
            <a:ext cx="927100" cy="927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52FE20-384D-4363-A456-904CA0784BAA}"/>
              </a:ext>
            </a:extLst>
          </p:cNvPr>
          <p:cNvSpPr txBox="1"/>
          <p:nvPr/>
        </p:nvSpPr>
        <p:spPr>
          <a:xfrm>
            <a:off x="1542995" y="4722603"/>
            <a:ext cx="45530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Целевая аудитория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подростки и школьники 12-18 лет</a:t>
            </a:r>
          </a:p>
        </p:txBody>
      </p:sp>
      <p:pic>
        <p:nvPicPr>
          <p:cNvPr id="14" name="Рисунок 13" descr="Чертеж">
            <a:extLst>
              <a:ext uri="{FF2B5EF4-FFF2-40B4-BE49-F238E27FC236}">
                <a16:creationId xmlns:a16="http://schemas.microsoft.com/office/drawing/2014/main" xmlns="" id="{97724799-C6F5-4119-8815-9D708A728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021" y="4814845"/>
            <a:ext cx="815791" cy="815791"/>
          </a:xfrm>
          <a:prstGeom prst="rect">
            <a:avLst/>
          </a:prstGeom>
        </p:spPr>
      </p:pic>
      <p:sp>
        <p:nvSpPr>
          <p:cNvPr id="15" name="Google Shape;91;p2">
            <a:extLst>
              <a:ext uri="{FF2B5EF4-FFF2-40B4-BE49-F238E27FC236}">
                <a16:creationId xmlns:a16="http://schemas.microsoft.com/office/drawing/2014/main" xmlns="" id="{84FBA7BA-E494-4B3B-A84A-118E2C833665}"/>
              </a:ext>
            </a:extLst>
          </p:cNvPr>
          <p:cNvSpPr txBox="1">
            <a:spLocks/>
          </p:cNvSpPr>
          <p:nvPr/>
        </p:nvSpPr>
        <p:spPr>
          <a:xfrm>
            <a:off x="-3645816" y="2096280"/>
            <a:ext cx="8644181" cy="103852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endParaRPr lang="ru-RU" sz="3800" dirty="0"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26A4B-EB89-4E5F-9F0E-6A408F43945D}"/>
              </a:ext>
            </a:extLst>
          </p:cNvPr>
          <p:cNvSpPr txBox="1"/>
          <p:nvPr/>
        </p:nvSpPr>
        <p:spPr>
          <a:xfrm>
            <a:off x="294780" y="191098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639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985</Words>
  <Application>Microsoft Office PowerPoint</Application>
  <PresentationFormat>Произвольный</PresentationFormat>
  <Paragraphs>198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Митина Алёна Александровна   кан.пед.наук, доцент кафедры общественных дисциплин и воспитания НМЦ Развития воспитательных систем. Автор проекта, автор игр, менеджер проекта, бухгалтер проекта</vt:lpstr>
      <vt:lpstr>Слайд 4</vt:lpstr>
      <vt:lpstr>Слайд 5</vt:lpstr>
      <vt:lpstr>«ИГРОВЕСТ-2022»-это лаборатория настольных игр в «Центре проектных решений общественно активных школ». </vt:lpstr>
      <vt:lpstr>Слайд 7</vt:lpstr>
      <vt:lpstr>Слайд 8</vt:lpstr>
      <vt:lpstr>Слайд 9</vt:lpstr>
      <vt:lpstr>Слайд 10</vt:lpstr>
      <vt:lpstr>Слайд 11</vt:lpstr>
      <vt:lpstr>Заметка в общественно-политической газете «Тальменская жизнь» от 04.06.2022 г</vt:lpstr>
      <vt:lpstr>Педагогическая команда ТТТ  «ИГРОВЕСТ-2022» </vt:lpstr>
      <vt:lpstr>Итоги реализации проекта «ИГРОВЕСТ-2022»</vt:lpstr>
      <vt:lpstr>Слайд 15</vt:lpstr>
      <vt:lpstr>Слайд 16</vt:lpstr>
      <vt:lpstr>Слайд 17</vt:lpstr>
      <vt:lpstr>Слайд 18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Beljaev | Беляев Александр Геннадьевич, директор консалтинговой компании "Эль - Консул"</dc:creator>
  <cp:lastModifiedBy>1</cp:lastModifiedBy>
  <cp:revision>124</cp:revision>
  <dcterms:created xsi:type="dcterms:W3CDTF">2020-09-30T07:38:24Z</dcterms:created>
  <dcterms:modified xsi:type="dcterms:W3CDTF">2023-02-02T14:25:06Z</dcterms:modified>
</cp:coreProperties>
</file>